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8"/>
  </p:notes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88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75" r:id="rId30"/>
    <p:sldId id="268" r:id="rId31"/>
    <p:sldId id="276" r:id="rId32"/>
    <p:sldId id="258" r:id="rId33"/>
    <p:sldId id="310" r:id="rId34"/>
    <p:sldId id="271" r:id="rId35"/>
    <p:sldId id="273" r:id="rId36"/>
    <p:sldId id="272" r:id="rId37"/>
    <p:sldId id="270" r:id="rId38"/>
    <p:sldId id="274" r:id="rId39"/>
    <p:sldId id="269" r:id="rId40"/>
    <p:sldId id="265" r:id="rId41"/>
    <p:sldId id="259" r:id="rId42"/>
    <p:sldId id="267" r:id="rId43"/>
    <p:sldId id="266" r:id="rId44"/>
    <p:sldId id="260" r:id="rId45"/>
    <p:sldId id="311" r:id="rId46"/>
    <p:sldId id="27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A"/>
    <a:srgbClr val="532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44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AEFE-E412-4A4F-84C6-97E89B5B7AC3}" type="datetimeFigureOut">
              <a:rPr lang="en-US" smtClean="0"/>
              <a:t>5/27/2015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972FD-F79B-46BB-8BCC-1D4D651E7D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2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3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95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5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3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2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7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70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2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77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6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77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7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6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90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60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93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47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4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53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12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2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6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3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39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1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00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42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54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78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02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0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398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03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091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02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49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60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68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9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7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0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6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4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972FD-F79B-46BB-8BCC-1D4D651E7D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4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235" y="131807"/>
            <a:ext cx="31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Toyota Motor Sales, USA</a:t>
            </a:r>
          </a:p>
          <a:p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Project: Toyota Dealer Mystery Shop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C8152-9B45-4658-BA9B-0E04C08183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19BCB5-E4A6-44A1-95FC-C851181D608C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BF1B0-82E6-4D50-9CC2-2020617D82D2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542867-D142-475A-A179-3980432F1B22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4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D0D4-6D7F-4C44-AB17-62BF86339A04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9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F72CD-5A43-44A7-9730-AEC906A902BC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2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6109-2C28-49F7-8571-91809A341BE0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C0988B-8076-4016-960B-39DB0CEEBB39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7672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35" y="131807"/>
            <a:ext cx="3138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Toyota Motor Sales, USA</a:t>
            </a:r>
          </a:p>
          <a:p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Project: Toyota Dealer Mystery Shop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AA8A1B-98F2-4910-9F79-40A6E8A9EE25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1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275CF8-866E-4458-99A2-F8E57A3257DE}" type="datetime1">
              <a:rPr lang="en-US" smtClean="0"/>
              <a:t>5/27/2015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2C34C-7DAB-4052-B8CB-E4B601E73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9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" y="6453610"/>
            <a:ext cx="2564430" cy="2975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809103" y="6680285"/>
            <a:ext cx="92181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616" y="563690"/>
            <a:ext cx="1193662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977" y="6356350"/>
            <a:ext cx="743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87C8152-9B45-4658-BA9B-0E04C08183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0604" y="2935644"/>
            <a:ext cx="166255" cy="1463040"/>
          </a:xfrm>
          <a:prstGeom prst="rect">
            <a:avLst/>
          </a:prstGeom>
          <a:solidFill>
            <a:srgbClr val="F47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4643" y="2979173"/>
            <a:ext cx="7108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Stealth Shopper Approach:</a:t>
            </a:r>
          </a:p>
          <a:p>
            <a:r>
              <a:rPr lang="en-US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Driving Force Dealer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Mystery Shopping 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Services, presented to TOYOTA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MOTOR SALES, U.S.A.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2282" y="2293929"/>
            <a:ext cx="270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29, 2015</a:t>
            </a:r>
            <a:endParaRPr lang="en-US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Security Decorator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2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Automatic vs. manual data points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value derived from data points on all responses to a given shop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Metrics are configurable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011680"/>
            <a:ext cx="2294312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Condition 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Value 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Value </a:t>
            </a:r>
            <a:r>
              <a:rPr lang="en-US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endParaRPr lang="en-US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Condition </a:t>
            </a:r>
            <a:r>
              <a:rPr lang="en-US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Value 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Value 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</a:p>
          <a:p>
            <a:pPr marL="742950" lvl="1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44" y="871998"/>
            <a:ext cx="241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Grading Matrix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79713"/>
              </p:ext>
            </p:extLst>
          </p:nvPr>
        </p:nvGraphicFramePr>
        <p:xfrm>
          <a:off x="3000895" y="1652372"/>
          <a:ext cx="9010132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500"/>
                <a:gridCol w="1277512"/>
                <a:gridCol w="1835883"/>
                <a:gridCol w="1913823"/>
                <a:gridCol w="12894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Metric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Values 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and Grades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</a:t>
                      </a: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price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response time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V=&lt;15 min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G=30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V=&gt;15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&amp; &lt;30 min</a:t>
                      </a:r>
                    </a:p>
                    <a:p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G=15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V=&gt;30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&amp; &lt;60 min</a:t>
                      </a:r>
                    </a:p>
                    <a:p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G=5 points</a:t>
                      </a:r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V=&gt;60 min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Voicemail 1</a:t>
                      </a:r>
                      <a:r>
                        <a:rPr lang="en-US" sz="14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</a:t>
                      </a: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then email?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V=Yes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V=No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Sent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manager response?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V=Yes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V=No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Email and voicemail on 2</a:t>
                      </a:r>
                      <a:r>
                        <a:rPr lang="en-US" sz="14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nd</a:t>
                      </a: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day?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V=Yes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V=No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</a:t>
                      </a:r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voicemail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time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V=&lt;15 min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G=30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V=&gt;15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&amp; &lt;30 min</a:t>
                      </a:r>
                    </a:p>
                    <a:p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G=15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V=&gt;30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&amp; &lt;60 min</a:t>
                      </a:r>
                    </a:p>
                    <a:p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G=5 points</a:t>
                      </a:r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V=&gt;60 min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Valid voicemail percentage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V=100%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G=20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V=&lt;100%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&amp; &gt;75%</a:t>
                      </a:r>
                    </a:p>
                    <a:p>
                      <a:r>
                        <a:rPr lang="en-US" sz="14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G=15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V=&lt;75% &amp; &gt;0%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G=10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V=0%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 points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Vehicle availability mentioned?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V=Yes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G=10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V=No</a:t>
                      </a:r>
                    </a:p>
                    <a:p>
                      <a:r>
                        <a:rPr lang="en-US" sz="14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G=0 points</a:t>
                      </a:r>
                      <a:endParaRPr lang="en-US" sz="14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764" y="1637607"/>
            <a:ext cx="2294312" cy="374073"/>
          </a:xfrm>
          <a:prstGeom prst="rect">
            <a:avLst/>
          </a:prstGeom>
          <a:solidFill>
            <a:srgbClr val="F4792A"/>
          </a:solidFill>
          <a:ln>
            <a:solidFill>
              <a:srgbClr val="F4792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Matrix Concept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Shop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644793"/>
            <a:ext cx="90180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collection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Shop Process 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Shop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594911"/>
            <a:ext cx="90180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Text messages are more likely to be seen by your customers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Text messages will be read sooner than email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Recommendation: Text Messages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Shop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594911"/>
            <a:ext cx="90180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Half of all email views occur on mobile devices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Crafting a response process needs to consider mobile form factors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Additional Recommendation: Responsive Email Views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Publish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594911"/>
            <a:ext cx="9018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Shop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Publishing 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Publish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465865"/>
            <a:ext cx="90180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Direct: reports are viewed within Stealth Shopper back-end by direct login or 3</a:t>
            </a:r>
            <a:r>
              <a:rPr lang="en-US" sz="28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party authentication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Frame-in: reports are loaded within a 3</a:t>
            </a:r>
            <a:r>
              <a:rPr lang="en-US" sz="2800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party system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 service: reports and dashboard data will be queryable/downloadable in common data exchange formats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 formats: JSON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XML,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CSV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Allows 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ELMS provider to remove live lead metrics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Third Party Integration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Publish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312288"/>
            <a:ext cx="9018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How-to 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Documentation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Overview: Why Driving Force?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903" y="2137708"/>
            <a:ext cx="7374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532380"/>
                </a:solidFill>
                <a:latin typeface="Garamond Premr Pro Smbd" panose="020206020605060204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“Driving Force has developed the finest outsourced digital mystery shopping platform for car dealers.”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4968" y="4414054"/>
            <a:ext cx="46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Automotive Website Awards, January </a:t>
            </a:r>
            <a:r>
              <a:rPr lang="en-US" dirty="0" smtClean="0"/>
              <a:t>23, 2015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0" y="998600"/>
            <a:ext cx="9505325" cy="48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Publish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481018"/>
            <a:ext cx="9018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Contextualize shop results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Ensure integration of shop result data with other data analysis efforts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 ideas and recommendations for process improvement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Revise and refine shop criteria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Consultation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573809"/>
            <a:ext cx="10280073" cy="57825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Management: Team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Management: Issue Tracking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9" y="291894"/>
            <a:ext cx="11690555" cy="65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Management: Subcontractors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InteractiveTel</a:t>
            </a: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105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Litmus Software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Subcontractors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interactivetel.com/wp-content/uploads/2015/01/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41" y="2703803"/>
            <a:ext cx="29432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elivra.com/wp-content/uploads/2015/02/litmu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0" y="4238529"/>
            <a:ext cx="2348749" cy="7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Management: Test Plan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Methodology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Release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Technical deployment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 Plan 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Information and Reporting UI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" y="838552"/>
            <a:ext cx="10228349" cy="575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4" y="871998"/>
            <a:ext cx="277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 Stack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Authentication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Database protection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SSL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Security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Automatic backups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Database failover strategy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Secondary backups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Availability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2528414"/>
            <a:ext cx="9018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storage: ~10GB</a:t>
            </a:r>
            <a:b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Request bandwidth: 20,000 full-page and 200,000 ajax requests per month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Scale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77" y="683054"/>
            <a:ext cx="4151102" cy="5882502"/>
          </a:xfrm>
          <a:prstGeom prst="rect">
            <a:avLst/>
          </a:prstGeom>
          <a:ln w="6350" cap="rnd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Dashboard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3" y="1520791"/>
            <a:ext cx="3094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to national/ regional/district/dealer dashboard or shop report (as appropriate) based on user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1667931"/>
            <a:ext cx="1287720" cy="65005"/>
            <a:chOff x="3228974" y="1667931"/>
            <a:chExt cx="1287720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28974" y="1701114"/>
              <a:ext cx="124417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894731" y="1792298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1341" y="1660917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Aggregated scores for selected date range, with highlights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91894" y="3289588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8504" y="3158207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Graph: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Compare regional/ district/dealer grades over time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901419" y="5043204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38029" y="4911823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Aggregated metric and final grade totals by region/ district/dealer for selected date range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Stealth Shopper Goal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3" y="1520791"/>
            <a:ext cx="3094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to national/ regional/district/dealer dashboard or shop report (as appropriate) based on user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28974" y="1667931"/>
            <a:ext cx="1287720" cy="65005"/>
            <a:chOff x="3228974" y="1667931"/>
            <a:chExt cx="1287720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228974" y="1701114"/>
              <a:ext cx="124417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7911357" y="1041071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967" y="909690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range selector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7894731" y="2294638"/>
            <a:ext cx="1436610" cy="65005"/>
            <a:chOff x="3080084" y="1667931"/>
            <a:chExt cx="1436610" cy="6500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31341" y="2163257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Shop metrics for selected region/ district/dealer over time 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94731" y="4658731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31341" y="4527350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Graph: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Compare shop metric trends of selected region/ district/dealer over time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Dashboard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Hierarchy Detail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2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Dashboard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3" y="1520791"/>
            <a:ext cx="3094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to regional/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district/dealer dashboard or shop report (as appropriate) based on user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1667931"/>
            <a:ext cx="1287720" cy="65005"/>
            <a:chOff x="3228974" y="1667931"/>
            <a:chExt cx="1287720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28974" y="1701114"/>
              <a:ext cx="124417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901419" y="2313891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8029" y="2182510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Region/ district/dealer values for selected shop metric over time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 Detail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4" y="1255320"/>
            <a:ext cx="302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using quick links to historical dashboard data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0084" y="1402460"/>
            <a:ext cx="1436610" cy="65005"/>
            <a:chOff x="3080084" y="1667931"/>
            <a:chExt cx="1436610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7894731" y="1048497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31341" y="917116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range selector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80084" y="2875701"/>
            <a:ext cx="1436610" cy="65005"/>
            <a:chOff x="3080084" y="1667931"/>
            <a:chExt cx="1436610" cy="6500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4754" y="2719175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using quick links to historical shop reports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rot="10800000">
            <a:off x="7894731" y="1776405"/>
            <a:ext cx="1436610" cy="65005"/>
            <a:chOff x="3080084" y="1667931"/>
            <a:chExt cx="1436610" cy="65005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331341" y="1645024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Aggregated scores for selected date range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0800000">
            <a:off x="7894731" y="3048944"/>
            <a:ext cx="1436610" cy="65005"/>
            <a:chOff x="3080084" y="1667931"/>
            <a:chExt cx="1436610" cy="6500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31341" y="2917563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Static Graph: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View dealer grade over time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Dealer Dashboard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7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754" y="1383137"/>
            <a:ext cx="302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using quick links to historical dashboard data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0084" y="1530277"/>
            <a:ext cx="1436610" cy="65005"/>
            <a:chOff x="3080084" y="1667931"/>
            <a:chExt cx="1436610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80084" y="2875701"/>
            <a:ext cx="1436610" cy="65005"/>
            <a:chOff x="3080084" y="1667931"/>
            <a:chExt cx="1436610" cy="6500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4754" y="2719175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Navigate using quick links to historical shop reports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7894731" y="1038664"/>
            <a:ext cx="1436610" cy="65005"/>
            <a:chOff x="3080084" y="1667931"/>
            <a:chExt cx="1436610" cy="65005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331341" y="907283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range selector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7894731" y="2513415"/>
            <a:ext cx="1436610" cy="65005"/>
            <a:chOff x="3080084" y="1667931"/>
            <a:chExt cx="1436610" cy="6500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331341" y="2382034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Static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Metrics table for selected dealer by shop date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10800000">
            <a:off x="7894731" y="4459799"/>
            <a:ext cx="1436610" cy="65005"/>
            <a:chOff x="3080084" y="1667931"/>
            <a:chExt cx="1436610" cy="6500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1341" y="4328418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Compare shop metric trends of dealer over time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Dealer Dashboard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 Detail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Shop Report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54" y="1520791"/>
            <a:ext cx="302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history, with search restricted to district-level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894731" y="1988942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1341" y="18575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85206" y="2869005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1816" y="273762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Sequence of events plotted on a timeline to reveal the complete follow-up process followed by the dealer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82369" y="4480615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18979" y="4349234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 chart of dealers in the district and selected email metric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Overview: Email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Shop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754" y="1520791"/>
            <a:ext cx="302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history, with search restricted to district-level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894731" y="1988942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1341" y="18575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85206" y="2869005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1816" y="273762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Sequence of events plotted on a timeline to reveal the complete follow-up process followed by the dealer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82369" y="4480615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18979" y="4349234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Comparison bar chart of dealers in the district and selected phone metric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Overview: Phone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Shop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754" y="1520791"/>
            <a:ext cx="302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history, with search restricted to district-level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894731" y="1988942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1341" y="18575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85206" y="2869005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1816" y="273762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Sequence of events plotted on a timeline to reveal the complete follow-up process followed by the dealer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82369" y="4480615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18979" y="434923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Interactive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 chart of scoring conditions and points received by dealers for the selected metric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Overview: Grades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4" y="1520791"/>
            <a:ext cx="302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history, with search restricted to district-level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7894731" y="1988942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31341" y="18575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Shop Report</a:t>
            </a: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85206" y="2869005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1816" y="273762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Sequence of events plotted on a timeline to reveal the complete follow-up process followed by the dealer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82369" y="4480615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18979" y="4349234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Static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Metric points and final grade totals by dealer for 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Overview: Breakdown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Shop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754" y="1520791"/>
            <a:ext cx="302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history, with search restricted to district-level permissions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7894731" y="1931792"/>
            <a:ext cx="1436610" cy="65005"/>
            <a:chOff x="3080084" y="1667931"/>
            <a:chExt cx="1436610" cy="650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31341" y="180041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7882369" y="3394765"/>
            <a:ext cx="1436610" cy="65005"/>
            <a:chOff x="3080084" y="1667931"/>
            <a:chExt cx="1436610" cy="6500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18979" y="3263384"/>
            <a:ext cx="2692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 vehicle, tracking email, tracking phone, completed form screenshot, submission confirmation screenshot, details for dealers in the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Submission Details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93" y="3072178"/>
            <a:ext cx="522348" cy="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2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3" y="1520791"/>
            <a:ext cx="309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59242" y="1701114"/>
            <a:ext cx="17139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51689" y="1667931"/>
            <a:ext cx="65005" cy="650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7894731" y="1364055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31341" y="1232674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Shop details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7885206" y="2240355"/>
            <a:ext cx="1436610" cy="65005"/>
            <a:chOff x="3080084" y="1667931"/>
            <a:chExt cx="1436610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21816" y="2108974"/>
            <a:ext cx="2692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Timeline: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Sequence of events plotted on a timeline to reveal the complete follow-up process followed by the dealer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7086" y="3525161"/>
            <a:ext cx="250668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42314" y="3491978"/>
            <a:ext cx="65005" cy="650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4754" y="3335452"/>
            <a:ext cx="302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Static Chart: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Overall grade and per-metric grades for the 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271529" y="3706614"/>
            <a:ext cx="20502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rot="10800000">
            <a:off x="7227981" y="3674792"/>
            <a:ext cx="65005" cy="650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321816" y="3543411"/>
            <a:ext cx="269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Screenshots of completed web form and confirmation of submission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Dealer Shop </a:t>
            </a:r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Stealth Shopper Approach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754" y="1520791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7894731" y="1360292"/>
            <a:ext cx="1436610" cy="65005"/>
            <a:chOff x="3080084" y="1667931"/>
            <a:chExt cx="1436610" cy="65005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331341" y="122891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0800000">
            <a:off x="7894731" y="2924225"/>
            <a:ext cx="1436610" cy="65005"/>
            <a:chOff x="3080084" y="1667931"/>
            <a:chExt cx="1436610" cy="6500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31341" y="2792844"/>
            <a:ext cx="269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Previews of rendered email in popular desktop, web, tablet, and mobile email clients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Dealer Shop 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Responsive Previews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4" y="1520791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7894731" y="1684142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31341" y="15527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7894731" y="2410474"/>
            <a:ext cx="1436610" cy="65005"/>
            <a:chOff x="3080084" y="1667931"/>
            <a:chExt cx="1436610" cy="6500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31341" y="2279093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 of email responses received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rot="10800000">
            <a:off x="7894731" y="3357382"/>
            <a:ext cx="1436610" cy="65005"/>
            <a:chOff x="3080084" y="1667931"/>
            <a:chExt cx="1436610" cy="65005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331341" y="3226001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Preview of the selected email response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Dealer Shop Report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Reader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754" y="1520791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7894731" y="1684142"/>
            <a:ext cx="1436610" cy="65005"/>
            <a:chOff x="3080084" y="1667931"/>
            <a:chExt cx="1436610" cy="6500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31341" y="155276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7894731" y="2294638"/>
            <a:ext cx="1436610" cy="65005"/>
            <a:chOff x="3080084" y="1667931"/>
            <a:chExt cx="1436610" cy="6500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31341" y="2163257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 of voicemail messages received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Dealer Shop Report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Voicemail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6" y="683054"/>
            <a:ext cx="4151102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4754" y="1520791"/>
            <a:ext cx="302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Site Map: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Searchable shop report history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2383" y="1667931"/>
            <a:ext cx="1744311" cy="65005"/>
            <a:chOff x="2772383" y="1667931"/>
            <a:chExt cx="1744311" cy="6500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772383" y="1701114"/>
              <a:ext cx="1700763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7894731" y="1360292"/>
            <a:ext cx="1436610" cy="65005"/>
            <a:chOff x="3080084" y="1667931"/>
            <a:chExt cx="1436610" cy="65005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331341" y="1228911"/>
            <a:ext cx="269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Highlights of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selected shop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0800000">
            <a:off x="7894731" y="2294638"/>
            <a:ext cx="1436610" cy="65005"/>
            <a:chOff x="3080084" y="1667931"/>
            <a:chExt cx="1436610" cy="6500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080084" y="1701114"/>
              <a:ext cx="1393062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451689" y="1667931"/>
              <a:ext cx="65005" cy="6500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31341" y="2163257"/>
            <a:ext cx="269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 and details of text messages received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Dealer Shop 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71" y="683054"/>
            <a:ext cx="40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Text Messages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8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89" y="683054"/>
            <a:ext cx="1885053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3" y="683054"/>
            <a:ext cx="3765370" cy="5882503"/>
          </a:xfrm>
          <a:prstGeom prst="rect">
            <a:avLst/>
          </a:prstGeom>
          <a:ln w="6350">
            <a:solidFill>
              <a:srgbClr val="F4792A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Responsive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93" y="68305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Mobile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763" y="683054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Reporting UI: </a:t>
            </a:r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Navigation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584" y="766181"/>
            <a:ext cx="442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Sidebar Navigation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766181"/>
            <a:ext cx="442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Dashboard &amp; Shop Report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8820" y="1361405"/>
            <a:ext cx="1612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Navigation</a:t>
            </a:r>
            <a:endParaRPr lang="en-US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8820" y="2130723"/>
            <a:ext cx="1612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Sub-navigation</a:t>
            </a:r>
            <a:endParaRPr lang="en-US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3167673"/>
            <a:ext cx="442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Header Quick Links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46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69620" y="2302630"/>
            <a:ext cx="786384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smtClean="0">
                <a:solidFill>
                  <a:srgbClr val="532380"/>
                </a:solidFill>
                <a:latin typeface="Garamond Premr Pro Smbd" panose="02020602060506020403" pitchFamily="18" charset="0"/>
              </a:rPr>
              <a:t>Thank you!</a:t>
            </a:r>
            <a:r>
              <a:rPr lang="en-US" sz="6600" i="1" dirty="0" smtClean="0">
                <a:solidFill>
                  <a:srgbClr val="532380"/>
                </a:solidFill>
                <a:latin typeface="Garamond Premr Pro Smbd" panose="02020602060506020403" pitchFamily="18" charset="0"/>
              </a:rPr>
              <a:t> </a:t>
            </a:r>
          </a:p>
          <a:p>
            <a:endParaRPr lang="en-US" dirty="0"/>
          </a:p>
          <a:p>
            <a:pPr algn="ctr"/>
            <a:r>
              <a:rPr lang="en-US" sz="2800" dirty="0" smtClean="0"/>
              <a:t>We’re looking forward to a productive partnership.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0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938" y="1855081"/>
            <a:ext cx="73741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Dealership hierarchy</a:t>
            </a:r>
          </a:p>
          <a:p>
            <a:pPr marL="285750" indent="-285750">
              <a:lnSpc>
                <a:spcPct val="250000"/>
              </a:lnSpc>
              <a:buClr>
                <a:srgbClr val="F4792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 Security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Role-based security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Record-level 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Hierarchy and Security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7964" y="95250"/>
            <a:ext cx="64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C34C-7DAB-4052-B8CB-E4B601E732E9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8475" y="952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 Design: Deployment</a:t>
            </a:r>
            <a:endParaRPr lang="en-US" sz="2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297" y="1614013"/>
            <a:ext cx="90180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Automatically create hierarchy of dealerships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 run prior to project launch and prior to each round of shops thereafter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Syncs ELMS and Stealth Shopper dealership and user data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F4792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Though the updates will be automated, manual updates will be supported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764" y="871998"/>
            <a:ext cx="783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Batch Utility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1306</Words>
  <Application>Microsoft Office PowerPoint</Application>
  <PresentationFormat>Widescreen</PresentationFormat>
  <Paragraphs>347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Garamond Premr Pro Smbd</vt:lpstr>
      <vt:lpstr>Segoe UI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</cp:lastModifiedBy>
  <cp:revision>82</cp:revision>
  <dcterms:created xsi:type="dcterms:W3CDTF">2015-05-21T17:28:06Z</dcterms:created>
  <dcterms:modified xsi:type="dcterms:W3CDTF">2015-05-28T05:19:22Z</dcterms:modified>
</cp:coreProperties>
</file>